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1"/>
  </p:notesMasterIdLst>
  <p:handoutMasterIdLst>
    <p:handoutMasterId r:id="rId22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11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64E6C160-5F1C-477E-84B3-EE6CC92F0ABB}" type="slidenum">
              <a:t>‹#›</a:t>
            </a:fld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170183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4DA9ECA1-CE05-4033-8D79-DB36CE855DC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90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D2AB427-E363-49B2-BD47-08282073B9D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9B86452-D810-493B-9200-951A18B70E5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71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D2AB427-E363-49B2-BD47-08282073B9D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F0DA6D0-C73C-40B5-9F96-A55F2A0FF5D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05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776288"/>
            <a:ext cx="2057400" cy="53546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776288"/>
            <a:ext cx="6019800" cy="53546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D2AB427-E363-49B2-BD47-08282073B9D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CA72FED-DB06-4352-8689-79034B66719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66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5CA3E65-E722-489C-8BC2-E05B43C58E3F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26DAB43-FD49-4F26-AC39-239F662FA97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4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5CA3E65-E722-489C-8BC2-E05B43C58E3F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D498F37-1FAB-4EE9-88D8-DEF6822D7EE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18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5CA3E65-E722-489C-8BC2-E05B43C58E3F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72D82EF-2DF6-4789-ABDB-D8D7E7C5D96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80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882775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882775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5CA3E65-E722-489C-8BC2-E05B43C58E3F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544B78C-0B26-40C2-93AF-712994CF2B6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47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5CA3E65-E722-489C-8BC2-E05B43C58E3F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10F286E-2836-4688-BB37-4D7083D63E6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78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5CA3E65-E722-489C-8BC2-E05B43C58E3F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A9B5CC3-8A9A-4691-B66A-0E47DA1EB83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21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5CA3E65-E722-489C-8BC2-E05B43C58E3F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D94587D-5669-4AB3-A557-5BEDE07FAA6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00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5CA3E65-E722-489C-8BC2-E05B43C58E3F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3298AD7-9381-41D1-9A7F-A9A97864D83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87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D2AB427-E363-49B2-BD47-08282073B9D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CBA5577-7D14-440A-A53C-CA49A20917E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33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5CA3E65-E722-489C-8BC2-E05B43C58E3F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F4EF544-24E7-4CA5-B5D1-9BB806CCEF3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4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5CA3E65-E722-489C-8BC2-E05B43C58E3F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B5BCCE5-B540-4D92-B4D5-2E82A100F1F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28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66700"/>
            <a:ext cx="2057400" cy="618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66700"/>
            <a:ext cx="6019800" cy="618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5CA3E65-E722-489C-8BC2-E05B43C58E3F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1B797B9-79C2-4687-8D79-D9F26947F34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56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77B409C-C341-4555-BDBD-D1E11431625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D23CB3D-003C-4B15-8D79-63A6ED248CA2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70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77B409C-C341-4555-BDBD-D1E11431625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62BD24A-7210-4DD0-9A00-DB5D0EC04A2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6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77B409C-C341-4555-BDBD-D1E11431625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12219D1-41F8-479C-82E4-33CEF421ED8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15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19431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52700" y="1722438"/>
            <a:ext cx="19431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77B409C-C341-4555-BDBD-D1E11431625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0ED49D5-A047-4ABA-B2C0-7CEF46B51F8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22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77B409C-C341-4555-BDBD-D1E11431625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120C939-F3E9-482D-B7A1-5BE8D154CC8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64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77B409C-C341-4555-BDBD-D1E11431625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B9B1418-8D9C-4EFE-B2F1-0B0C6AF3AD0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39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77B409C-C341-4555-BDBD-D1E11431625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347D653-FAB4-4167-B433-A2F29A8B42D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41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D2AB427-E363-49B2-BD47-08282073B9D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D7DC207-017A-4122-9780-184B6EF6C90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087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77B409C-C341-4555-BDBD-D1E11431625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CCB6B5B-7BC4-4453-AA59-A4390A4C522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51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77B409C-C341-4555-BDBD-D1E11431625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1EF028A-E2F9-4C13-AF4F-4851C24534B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85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77B409C-C341-4555-BDBD-D1E11431625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D10B331-6BBB-49E9-9D15-F725CF2D0AA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74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66700"/>
            <a:ext cx="2057400" cy="5981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66700"/>
            <a:ext cx="6019800" cy="5981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77B409C-C341-4555-BDBD-D1E11431625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09D32CF-E1ED-4766-B7F9-86F1A4DDF1C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54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D2AB427-E363-49B2-BD47-08282073B9D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1393824-E011-4CBE-8382-226093742AB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0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D2AB427-E363-49B2-BD47-08282073B9D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2FDB802-E00D-4692-A2BB-23353AA11BC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545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D2AB427-E363-49B2-BD47-08282073B9D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1CE6C3B-78D6-4721-8A34-61E5FD68A4E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08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D2AB427-E363-49B2-BD47-08282073B9D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FF87B87-BF40-42BD-A35D-65C983225F7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2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D2AB427-E363-49B2-BD47-08282073B9D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3AC246-4A4F-4EA2-AE33-BFE45B5C84F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37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D2AB427-E363-49B2-BD47-08282073B9D6}" type="datetime1">
              <a:rPr lang="ru-RU" smtClean="0"/>
              <a:pPr lvl="0"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BF933FD-F7C0-4368-9BA1-6A392719119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94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ый треугольник 10"/>
          <p:cNvSpPr/>
          <p:nvPr/>
        </p:nvSpPr>
        <p:spPr>
          <a:xfrm>
            <a:off x="7200" y="14040"/>
            <a:ext cx="9129600" cy="683639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+- 0 0 0"/>
              <a:gd name="f8" fmla="*/ f3 1 21600"/>
              <a:gd name="f9" fmla="*/ f4 1 21600"/>
              <a:gd name="f10" fmla="*/ f7 f0 1"/>
              <a:gd name="f11" fmla="*/ 1900 f8 1"/>
              <a:gd name="f12" fmla="*/ 12700 f8 1"/>
              <a:gd name="f13" fmla="*/ 19700 f9 1"/>
              <a:gd name="f14" fmla="*/ 12700 f9 1"/>
              <a:gd name="f15" fmla="*/ 0 f8 1"/>
              <a:gd name="f16" fmla="*/ 0 f9 1"/>
              <a:gd name="f17" fmla="*/ f10 1 f2"/>
              <a:gd name="f18" fmla="*/ 10800 f9 1"/>
              <a:gd name="f19" fmla="*/ 21600 f9 1"/>
              <a:gd name="f20" fmla="*/ 10800 f8 1"/>
              <a:gd name="f21" fmla="*/ 21600 f8 1"/>
              <a:gd name="f22" fmla="+- f17 0 f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2">
                <a:pos x="f15" y="f16"/>
              </a:cxn>
              <a:cxn ang="f22">
                <a:pos x="f15" y="f18"/>
              </a:cxn>
              <a:cxn ang="f22">
                <a:pos x="f15" y="f19"/>
              </a:cxn>
              <a:cxn ang="f22">
                <a:pos x="f20" y="f19"/>
              </a:cxn>
              <a:cxn ang="f22">
                <a:pos x="f21" y="f19"/>
              </a:cxn>
              <a:cxn ang="f22">
                <a:pos x="f20" y="f18"/>
              </a:cxn>
            </a:cxnLst>
            <a:rect l="f11" t="f14" r="f12" b="f13"/>
            <a:pathLst>
              <a:path w="21600" h="21600">
                <a:moveTo>
                  <a:pt x="f5" y="f5"/>
                </a:moveTo>
                <a:lnTo>
                  <a:pt x="f6" y="f6"/>
                </a:lnTo>
                <a:lnTo>
                  <a:pt x="f5" y="f6"/>
                </a:lnTo>
                <a:lnTo>
                  <a:pt x="f5" y="f5"/>
                </a:lnTo>
                <a:close/>
              </a:path>
            </a:pathLst>
          </a:custGeom>
          <a:gradFill>
            <a:gsLst>
              <a:gs pos="0">
                <a:srgbClr val="D2D2D2"/>
              </a:gs>
              <a:gs pos="50000">
                <a:srgbClr val="D2D2D2"/>
              </a:gs>
              <a:gs pos="100000">
                <a:srgbClr val="D2D2D2"/>
              </a:gs>
            </a:gsLst>
            <a:lin ang="8040000"/>
          </a:gra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Прямая соединительная линия 7"/>
          <p:cNvSpPr/>
          <p:nvPr/>
        </p:nvSpPr>
        <p:spPr>
          <a:xfrm>
            <a:off x="0" y="6840"/>
            <a:ext cx="9136800" cy="6843960"/>
          </a:xfrm>
          <a:prstGeom prst="line">
            <a:avLst/>
          </a:prstGeom>
          <a:noFill/>
          <a:ln w="5040">
            <a:solidFill>
              <a:srgbClr val="BFBFBF">
                <a:alpha val="35000"/>
              </a:srgbClr>
            </a:solidFill>
            <a:prstDash val="solid"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Прямая соединительная линия 8"/>
          <p:cNvSpPr/>
          <p:nvPr/>
        </p:nvSpPr>
        <p:spPr>
          <a:xfrm flipH="1">
            <a:off x="6468479" y="4948200"/>
            <a:ext cx="2673001" cy="1900080"/>
          </a:xfrm>
          <a:prstGeom prst="line">
            <a:avLst/>
          </a:prstGeom>
          <a:noFill/>
          <a:ln w="6120">
            <a:solidFill>
              <a:srgbClr val="C6C6C6">
                <a:alpha val="45000"/>
              </a:srgbClr>
            </a:solidFill>
            <a:prstDash val="solid"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Равнобедренный треугольник 6"/>
          <p:cNvSpPr/>
          <p:nvPr/>
        </p:nvSpPr>
        <p:spPr>
          <a:xfrm rot="5400000">
            <a:off x="6260581" y="7147259"/>
            <a:ext cx="1892519" cy="129384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val -2147483647"/>
              <a:gd name="f9" fmla="val 2147483647"/>
              <a:gd name="f10" fmla="+- 0 0 0"/>
              <a:gd name="f11" fmla="*/ f4 1 21600"/>
              <a:gd name="f12" fmla="*/ f5 1 21600"/>
              <a:gd name="f13" fmla="pin 0 f0 21600"/>
              <a:gd name="f14" fmla="*/ f10 f1 1"/>
              <a:gd name="f15" fmla="val f13"/>
              <a:gd name="f16" fmla="*/ f13 1 2"/>
              <a:gd name="f17" fmla="*/ f13 f11 1"/>
              <a:gd name="f18" fmla="*/ f6 f12 1"/>
              <a:gd name="f19" fmla="*/ 18000 f12 1"/>
              <a:gd name="f20" fmla="*/ 10800 f12 1"/>
              <a:gd name="f21" fmla="*/ 0 f12 1"/>
              <a:gd name="f22" fmla="*/ f14 1 f3"/>
              <a:gd name="f23" fmla="*/ 0 f11 1"/>
              <a:gd name="f24" fmla="*/ 21600 f12 1"/>
              <a:gd name="f25" fmla="*/ 10800 f11 1"/>
              <a:gd name="f26" fmla="*/ 21600 f11 1"/>
              <a:gd name="f27" fmla="+- f16 10800 0"/>
              <a:gd name="f28" fmla="+- 21600 0 f15"/>
              <a:gd name="f29" fmla="*/ f16 f11 1"/>
              <a:gd name="f30" fmla="*/ f15 f11 1"/>
              <a:gd name="f31" fmla="+- f22 0 f2"/>
              <a:gd name="f32" fmla="*/ f28 1 2"/>
              <a:gd name="f33" fmla="*/ f27 f11 1"/>
              <a:gd name="f34" fmla="+- 21600 0 f32"/>
              <a:gd name="f35" fmla="*/ f34 f11 1"/>
            </a:gdLst>
            <a:ahLst>
              <a:ahXY gdRefX="f0" minX="f6" maxX="f7">
                <a:pos x="f17" y="f18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1">
                <a:pos x="f30" y="f21"/>
              </a:cxn>
              <a:cxn ang="f31">
                <a:pos x="f29" y="f20"/>
              </a:cxn>
              <a:cxn ang="f31">
                <a:pos x="f23" y="f24"/>
              </a:cxn>
              <a:cxn ang="f31">
                <a:pos x="f25" y="f24"/>
              </a:cxn>
              <a:cxn ang="f31">
                <a:pos x="f26" y="f24"/>
              </a:cxn>
              <a:cxn ang="f31">
                <a:pos x="f35" y="f20"/>
              </a:cxn>
            </a:cxnLst>
            <a:rect l="f29" t="f20" r="f33" b="f19"/>
            <a:pathLst>
              <a:path w="21600" h="21600">
                <a:moveTo>
                  <a:pt x="f15" y="f6"/>
                </a:moveTo>
                <a:lnTo>
                  <a:pt x="f7" y="f7"/>
                </a:lnTo>
                <a:lnTo>
                  <a:pt x="f6" y="f7"/>
                </a:lnTo>
                <a:close/>
              </a:path>
            </a:pathLst>
          </a:custGeom>
          <a:gradFill>
            <a:gsLst>
              <a:gs pos="0">
                <a:srgbClr val="B7014C"/>
              </a:gs>
              <a:gs pos="100000">
                <a:srgbClr val="FF9BB8"/>
              </a:gs>
            </a:gsLst>
            <a:lin ang="20940000"/>
          </a:gra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Заголовок 7"/>
          <p:cNvSpPr txBox="1">
            <a:spLocks noGrp="1"/>
          </p:cNvSpPr>
          <p:nvPr>
            <p:ph type="title"/>
          </p:nvPr>
        </p:nvSpPr>
        <p:spPr>
          <a:xfrm>
            <a:off x="540720" y="776159"/>
            <a:ext cx="8062560" cy="146952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b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ru-RU"/>
              <a:t>Для правки текста заголовка щелкните мышьюОбразец заголовка</a:t>
            </a:r>
          </a:p>
        </p:txBody>
      </p:sp>
      <p:sp>
        <p:nvSpPr>
          <p:cNvPr id="7" name="Дата 27"/>
          <p:cNvSpPr txBox="1">
            <a:spLocks noGrp="1"/>
          </p:cNvSpPr>
          <p:nvPr>
            <p:ph type="dt" sz="half" idx="2"/>
          </p:nvPr>
        </p:nvSpPr>
        <p:spPr>
          <a:xfrm>
            <a:off x="1371599" y="6012719"/>
            <a:ext cx="5790959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0" rIns="90000" bIns="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000" b="0" i="0" u="none" strike="noStrike" kern="1200" spc="0">
                <a:solidFill>
                  <a:srgbClr val="FFFFFF"/>
                </a:solidFill>
                <a:latin typeface="Century Gothic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9D2AB427-E363-49B2-BD47-08282073B9D6}" type="datetime1">
              <a:rPr lang="ru-RU"/>
              <a:pPr lvl="0"/>
              <a:t>01.02.2016</a:t>
            </a:fld>
            <a:endParaRPr lang="ru-RU"/>
          </a:p>
        </p:txBody>
      </p:sp>
      <p:sp>
        <p:nvSpPr>
          <p:cNvPr id="8" name="Нижний колонтитул 16"/>
          <p:cNvSpPr txBox="1">
            <a:spLocks noGrp="1"/>
          </p:cNvSpPr>
          <p:nvPr>
            <p:ph type="ftr" sz="quarter" idx="3"/>
          </p:nvPr>
        </p:nvSpPr>
        <p:spPr>
          <a:xfrm>
            <a:off x="1371599" y="5650560"/>
            <a:ext cx="5790959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0" rIns="90000" bIns="0" anchor="b" anchorCtr="0"/>
          <a:lstStyle>
            <a:lvl1pPr lvl="0" rtl="0" hangingPunct="0">
              <a:buNone/>
              <a:tabLst/>
              <a:defRPr lang="ru-RU" sz="2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9" name="Номер слайда 28"/>
          <p:cNvSpPr txBox="1">
            <a:spLocks noGrp="1"/>
          </p:cNvSpPr>
          <p:nvPr>
            <p:ph type="sldNum" sz="quarter" idx="4"/>
          </p:nvPr>
        </p:nvSpPr>
        <p:spPr>
          <a:xfrm>
            <a:off x="8392320" y="5752440"/>
            <a:ext cx="50256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ctr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300" b="0" i="0" u="none" strike="noStrike" kern="1200" spc="0">
                <a:solidFill>
                  <a:srgbClr val="FFFFFF"/>
                </a:solidFill>
                <a:latin typeface="Century Gothic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F0735C8E-B95F-4194-A21D-E75B91266C32}" type="slidenum">
              <a:t>‹#›</a:t>
            </a:fld>
            <a:endParaRPr lang="ru-RU"/>
          </a:p>
        </p:txBody>
      </p:sp>
      <p:sp>
        <p:nvSpPr>
          <p:cNvPr id="10" name="Текст 9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9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484560" marR="0" lvl="0" indent="0" algn="l" rtl="0" hangingPunct="1">
        <a:spcBef>
          <a:spcPts val="0"/>
        </a:spcBef>
        <a:spcAft>
          <a:spcPts val="0"/>
        </a:spcAft>
        <a:buNone/>
        <a:tabLst/>
        <a:defRPr lang="ru-RU" sz="4400" b="0" i="0" u="none" strike="noStrike" kern="1200" spc="0">
          <a:ln>
            <a:noFill/>
          </a:ln>
          <a:solidFill>
            <a:srgbClr val="D26785"/>
          </a:solidFill>
          <a:latin typeface="Century Gothic" pitchFamily="18"/>
          <a:ea typeface="Microsoft YaHei" pitchFamily="2"/>
          <a:cs typeface="Mangal" pitchFamily="2"/>
        </a:defRPr>
      </a:lvl1pPr>
    </p:titleStyle>
    <p:bodyStyle>
      <a:lvl1pPr algn="l" rtl="0" hangingPunct="1">
        <a:spcBef>
          <a:spcPts val="0"/>
        </a:spcBef>
        <a:spcAft>
          <a:spcPts val="1417"/>
        </a:spcAft>
        <a:tabLst/>
        <a:defRPr lang="ru-RU" sz="3000" b="0" i="0" u="none" strike="noStrike" kern="1200" spc="0">
          <a:ln>
            <a:noFill/>
          </a:ln>
          <a:solidFill>
            <a:srgbClr val="FFFFFF"/>
          </a:solidFill>
          <a:latin typeface="Century Gothic" pitchFamily="18"/>
          <a:ea typeface="Microsoft YaHei" pitchFamily="2"/>
          <a:cs typeface="Mangal" pitchFamily="2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ый треугольник 10"/>
          <p:cNvSpPr/>
          <p:nvPr/>
        </p:nvSpPr>
        <p:spPr>
          <a:xfrm>
            <a:off x="7200" y="14040"/>
            <a:ext cx="9129600" cy="683639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+- 0 0 0"/>
              <a:gd name="f8" fmla="*/ f3 1 21600"/>
              <a:gd name="f9" fmla="*/ f4 1 21600"/>
              <a:gd name="f10" fmla="*/ f7 f0 1"/>
              <a:gd name="f11" fmla="*/ 1900 f8 1"/>
              <a:gd name="f12" fmla="*/ 12700 f8 1"/>
              <a:gd name="f13" fmla="*/ 19700 f9 1"/>
              <a:gd name="f14" fmla="*/ 12700 f9 1"/>
              <a:gd name="f15" fmla="*/ 0 f8 1"/>
              <a:gd name="f16" fmla="*/ 0 f9 1"/>
              <a:gd name="f17" fmla="*/ f10 1 f2"/>
              <a:gd name="f18" fmla="*/ 10800 f9 1"/>
              <a:gd name="f19" fmla="*/ 21600 f9 1"/>
              <a:gd name="f20" fmla="*/ 10800 f8 1"/>
              <a:gd name="f21" fmla="*/ 21600 f8 1"/>
              <a:gd name="f22" fmla="+- f17 0 f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2">
                <a:pos x="f15" y="f16"/>
              </a:cxn>
              <a:cxn ang="f22">
                <a:pos x="f15" y="f18"/>
              </a:cxn>
              <a:cxn ang="f22">
                <a:pos x="f15" y="f19"/>
              </a:cxn>
              <a:cxn ang="f22">
                <a:pos x="f20" y="f19"/>
              </a:cxn>
              <a:cxn ang="f22">
                <a:pos x="f21" y="f19"/>
              </a:cxn>
              <a:cxn ang="f22">
                <a:pos x="f20" y="f18"/>
              </a:cxn>
            </a:cxnLst>
            <a:rect l="f11" t="f14" r="f12" b="f13"/>
            <a:pathLst>
              <a:path w="21600" h="21600">
                <a:moveTo>
                  <a:pt x="f5" y="f5"/>
                </a:moveTo>
                <a:lnTo>
                  <a:pt x="f6" y="f6"/>
                </a:lnTo>
                <a:lnTo>
                  <a:pt x="f5" y="f6"/>
                </a:lnTo>
                <a:lnTo>
                  <a:pt x="f5" y="f5"/>
                </a:lnTo>
                <a:close/>
              </a:path>
            </a:pathLst>
          </a:custGeom>
          <a:gradFill>
            <a:gsLst>
              <a:gs pos="0">
                <a:srgbClr val="D2D2D2"/>
              </a:gs>
              <a:gs pos="50000">
                <a:srgbClr val="D2D2D2"/>
              </a:gs>
              <a:gs pos="100000">
                <a:srgbClr val="D2D2D2"/>
              </a:gs>
            </a:gsLst>
            <a:lin ang="8040000"/>
          </a:gra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Прямая соединительная линия 7"/>
          <p:cNvSpPr/>
          <p:nvPr/>
        </p:nvSpPr>
        <p:spPr>
          <a:xfrm>
            <a:off x="0" y="6840"/>
            <a:ext cx="9136800" cy="6843960"/>
          </a:xfrm>
          <a:prstGeom prst="line">
            <a:avLst/>
          </a:prstGeom>
          <a:noFill/>
          <a:ln w="5040">
            <a:solidFill>
              <a:srgbClr val="BFBFBF">
                <a:alpha val="35000"/>
              </a:srgbClr>
            </a:solidFill>
            <a:prstDash val="solid"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Прямая соединительная линия 8"/>
          <p:cNvSpPr/>
          <p:nvPr/>
        </p:nvSpPr>
        <p:spPr>
          <a:xfrm flipH="1">
            <a:off x="6468479" y="4948200"/>
            <a:ext cx="2673001" cy="1900080"/>
          </a:xfrm>
          <a:prstGeom prst="line">
            <a:avLst/>
          </a:prstGeom>
          <a:noFill/>
          <a:ln w="6120">
            <a:solidFill>
              <a:srgbClr val="C6C6C6">
                <a:alpha val="45000"/>
              </a:srgbClr>
            </a:solidFill>
            <a:prstDash val="solid"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67480"/>
            <a:ext cx="8229240" cy="1398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ru-RU"/>
              <a:t>Для правки текста заголовка щелкните мышьюОбразец заголовка</a:t>
            </a:r>
          </a:p>
        </p:txBody>
      </p:sp>
      <p:sp>
        <p:nvSpPr>
          <p:cNvPr id="6" name="Содержимое 2"/>
          <p:cNvSpPr txBox="1">
            <a:spLocks noGrp="1"/>
          </p:cNvSpPr>
          <p:nvPr>
            <p:ph type="body" idx="1"/>
          </p:nvPr>
        </p:nvSpPr>
        <p:spPr>
          <a:xfrm>
            <a:off x="457200" y="1882800"/>
            <a:ext cx="8229240" cy="4571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9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ru-RU"/>
              <a:t>Для правки структуры щелкните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  <a:p>
            <a:pPr lvl="7"/>
            <a:r>
              <a:rPr lang="ru-RU"/>
              <a:t>Восьмой уровень структуры</a:t>
            </a:r>
          </a:p>
          <a:p>
            <a:pPr lvl="0"/>
            <a:r>
              <a:rPr lang="ru-RU"/>
              <a:t>Девятый уровень структурыОбразец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2"/>
          </p:nvPr>
        </p:nvSpPr>
        <p:spPr>
          <a:xfrm>
            <a:off x="4791600" y="6480000"/>
            <a:ext cx="2133360" cy="30132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FFFFFF"/>
                </a:solidFill>
                <a:latin typeface="Century Gothic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95CA3E65-E722-489C-8BC2-E05B43C58E3F}" type="datetime1">
              <a:rPr lang="ru-RU"/>
              <a:pPr lvl="0"/>
              <a:t>01.02.2016</a:t>
            </a:fld>
            <a:endParaRPr lang="ru-RU"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457200" y="6481080"/>
            <a:ext cx="4259520" cy="30060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rtl="0" hangingPunct="0">
              <a:buNone/>
              <a:tabLst/>
              <a:defRPr lang="ru-RU" sz="2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7589519" y="6481080"/>
            <a:ext cx="502560" cy="30132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FFFFFF"/>
                </a:solidFill>
                <a:latin typeface="Century Gothic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F8E21418-ABE0-4F01-860E-529C9ADFBC0C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484560" marR="0" lvl="0" indent="0" algn="l" rtl="0" hangingPunct="1">
        <a:spcBef>
          <a:spcPts val="0"/>
        </a:spcBef>
        <a:spcAft>
          <a:spcPts val="0"/>
        </a:spcAft>
        <a:buNone/>
        <a:tabLst/>
        <a:defRPr lang="ru-RU" sz="4200" b="0" i="0" u="none" strike="noStrike" kern="1200" spc="0">
          <a:ln>
            <a:noFill/>
          </a:ln>
          <a:solidFill>
            <a:srgbClr val="D26785"/>
          </a:solidFill>
          <a:latin typeface="Century Gothic" pitchFamily="18"/>
          <a:ea typeface="Microsoft YaHei" pitchFamily="2"/>
          <a:cs typeface="Mangal" pitchFamily="2"/>
        </a:defRPr>
      </a:lvl1pPr>
    </p:titleStyle>
    <p:bodyStyle>
      <a:lvl1pPr lvl="0">
        <a:buSzPct val="45000"/>
        <a:buFont typeface="StarSymbol"/>
        <a:buChar char="●"/>
        <a:tabLst/>
        <a:defRPr lang="ru-RU" sz="3000" b="0" i="0" u="none" strike="noStrike" spc="0">
          <a:solidFill>
            <a:srgbClr val="FFFFFF"/>
          </a:solidFill>
          <a:latin typeface="Century Gothic" pitchFamily="18"/>
        </a:defRPr>
      </a:lvl1pPr>
      <a:lvl2pPr lvl="1">
        <a:buSzPct val="75000"/>
        <a:buFont typeface="StarSymbol"/>
        <a:buChar char="–"/>
        <a:tabLst/>
        <a:defRPr lang="ru-RU" sz="3000" b="0" i="0" u="none" strike="noStrike" spc="0">
          <a:solidFill>
            <a:srgbClr val="FFFFFF"/>
          </a:solidFill>
          <a:latin typeface="Century Gothic" pitchFamily="18"/>
        </a:defRPr>
      </a:lvl2pPr>
      <a:lvl3pPr lvl="2">
        <a:buSzPct val="45000"/>
        <a:buFont typeface="StarSymbol"/>
        <a:buChar char="●"/>
        <a:tabLst/>
        <a:defRPr lang="ru-RU" sz="3000" b="0" i="0" u="none" strike="noStrike" spc="0">
          <a:solidFill>
            <a:srgbClr val="FFFFFF"/>
          </a:solidFill>
          <a:latin typeface="Century Gothic" pitchFamily="18"/>
        </a:defRPr>
      </a:lvl3pPr>
      <a:lvl4pPr lvl="3">
        <a:buSzPct val="75000"/>
        <a:buFont typeface="StarSymbol"/>
        <a:buChar char="–"/>
        <a:tabLst/>
        <a:defRPr lang="ru-RU" sz="3000" b="0" i="0" u="none" strike="noStrike" spc="0">
          <a:solidFill>
            <a:srgbClr val="FFFFFF"/>
          </a:solidFill>
          <a:latin typeface="Century Gothic" pitchFamily="18"/>
        </a:defRPr>
      </a:lvl4pPr>
      <a:lvl5pPr lvl="4">
        <a:buSzPct val="45000"/>
        <a:buFont typeface="StarSymbol"/>
        <a:buChar char="●"/>
        <a:tabLst/>
        <a:defRPr lang="ru-RU" sz="3000" b="0" i="0" u="none" strike="noStrike" spc="0">
          <a:solidFill>
            <a:srgbClr val="FFFFFF"/>
          </a:solidFill>
          <a:latin typeface="Century Gothic" pitchFamily="18"/>
        </a:defRPr>
      </a:lvl5pPr>
      <a:lvl6pPr lvl="5">
        <a:buSzPct val="45000"/>
        <a:buFont typeface="StarSymbol"/>
        <a:buChar char="●"/>
        <a:tabLst/>
        <a:defRPr lang="ru-RU" sz="3000" b="0" i="0" u="none" strike="noStrike" spc="0">
          <a:solidFill>
            <a:srgbClr val="FFFFFF"/>
          </a:solidFill>
          <a:latin typeface="Century Gothic" pitchFamily="18"/>
        </a:defRPr>
      </a:lvl6pPr>
      <a:lvl7pPr lvl="6">
        <a:buSzPct val="45000"/>
        <a:buFont typeface="StarSymbol"/>
        <a:buChar char="●"/>
        <a:tabLst/>
        <a:defRPr lang="ru-RU" sz="3000" b="0" i="0" u="none" strike="noStrike" spc="0">
          <a:solidFill>
            <a:srgbClr val="FFFFFF"/>
          </a:solidFill>
          <a:latin typeface="Century Gothic" pitchFamily="18"/>
        </a:defRPr>
      </a:lvl7pPr>
      <a:lvl8pPr lvl="7">
        <a:buSzPct val="45000"/>
        <a:buFont typeface="StarSymbol"/>
        <a:buChar char="●"/>
        <a:tabLst/>
        <a:defRPr lang="ru-RU" sz="3000" b="0" i="0" u="none" strike="noStrike" spc="0">
          <a:solidFill>
            <a:srgbClr val="FFFFFF"/>
          </a:solidFill>
          <a:latin typeface="Century Gothic" pitchFamily="18"/>
        </a:defRPr>
      </a:lvl8pPr>
      <a:lvl9pPr marL="0" marR="0" lvl="0" indent="0" algn="l" rtl="0" hangingPunct="1">
        <a:spcBef>
          <a:spcPts val="598"/>
        </a:spcBef>
        <a:spcAft>
          <a:spcPts val="1417"/>
        </a:spcAft>
        <a:buClr>
          <a:srgbClr val="FF388C"/>
        </a:buClr>
        <a:buSzPct val="80000"/>
        <a:buFont typeface="Wingdings 2"/>
        <a:buChar char=""/>
        <a:tabLst/>
        <a:defRPr lang="ru-RU" sz="3000" b="0" i="0" u="none" strike="noStrike" spc="0">
          <a:solidFill>
            <a:srgbClr val="FFFFFF"/>
          </a:solidFill>
          <a:latin typeface="Century Gothic" pitchFamily="18"/>
        </a:defRPr>
      </a:lvl9pPr>
    </p:bodyStyle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ый треугольник 10"/>
          <p:cNvSpPr/>
          <p:nvPr/>
        </p:nvSpPr>
        <p:spPr>
          <a:xfrm>
            <a:off x="7200" y="14040"/>
            <a:ext cx="9129600" cy="683639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+- 0 0 0"/>
              <a:gd name="f8" fmla="*/ f3 1 21600"/>
              <a:gd name="f9" fmla="*/ f4 1 21600"/>
              <a:gd name="f10" fmla="*/ f7 f0 1"/>
              <a:gd name="f11" fmla="*/ 1900 f8 1"/>
              <a:gd name="f12" fmla="*/ 12700 f8 1"/>
              <a:gd name="f13" fmla="*/ 19700 f9 1"/>
              <a:gd name="f14" fmla="*/ 12700 f9 1"/>
              <a:gd name="f15" fmla="*/ 0 f8 1"/>
              <a:gd name="f16" fmla="*/ 0 f9 1"/>
              <a:gd name="f17" fmla="*/ f10 1 f2"/>
              <a:gd name="f18" fmla="*/ 10800 f9 1"/>
              <a:gd name="f19" fmla="*/ 21600 f9 1"/>
              <a:gd name="f20" fmla="*/ 10800 f8 1"/>
              <a:gd name="f21" fmla="*/ 21600 f8 1"/>
              <a:gd name="f22" fmla="+- f17 0 f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2">
                <a:pos x="f15" y="f16"/>
              </a:cxn>
              <a:cxn ang="f22">
                <a:pos x="f15" y="f18"/>
              </a:cxn>
              <a:cxn ang="f22">
                <a:pos x="f15" y="f19"/>
              </a:cxn>
              <a:cxn ang="f22">
                <a:pos x="f20" y="f19"/>
              </a:cxn>
              <a:cxn ang="f22">
                <a:pos x="f21" y="f19"/>
              </a:cxn>
              <a:cxn ang="f22">
                <a:pos x="f20" y="f18"/>
              </a:cxn>
            </a:cxnLst>
            <a:rect l="f11" t="f14" r="f12" b="f13"/>
            <a:pathLst>
              <a:path w="21600" h="21600">
                <a:moveTo>
                  <a:pt x="f5" y="f5"/>
                </a:moveTo>
                <a:lnTo>
                  <a:pt x="f6" y="f6"/>
                </a:lnTo>
                <a:lnTo>
                  <a:pt x="f5" y="f6"/>
                </a:lnTo>
                <a:lnTo>
                  <a:pt x="f5" y="f5"/>
                </a:lnTo>
                <a:close/>
              </a:path>
            </a:pathLst>
          </a:custGeom>
          <a:gradFill>
            <a:gsLst>
              <a:gs pos="0">
                <a:srgbClr val="D2D2D2"/>
              </a:gs>
              <a:gs pos="50000">
                <a:srgbClr val="D2D2D2"/>
              </a:gs>
              <a:gs pos="100000">
                <a:srgbClr val="D2D2D2"/>
              </a:gs>
            </a:gsLst>
            <a:lin ang="8040000"/>
          </a:gra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Прямая соединительная линия 7"/>
          <p:cNvSpPr/>
          <p:nvPr/>
        </p:nvSpPr>
        <p:spPr>
          <a:xfrm>
            <a:off x="0" y="6840"/>
            <a:ext cx="9136800" cy="6843960"/>
          </a:xfrm>
          <a:prstGeom prst="line">
            <a:avLst/>
          </a:prstGeom>
          <a:noFill/>
          <a:ln w="5040">
            <a:solidFill>
              <a:srgbClr val="BFBFBF">
                <a:alpha val="35000"/>
              </a:srgbClr>
            </a:solidFill>
            <a:prstDash val="solid"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Прямая соединительная линия 8"/>
          <p:cNvSpPr/>
          <p:nvPr/>
        </p:nvSpPr>
        <p:spPr>
          <a:xfrm flipH="1">
            <a:off x="6468479" y="4948200"/>
            <a:ext cx="2673001" cy="1900080"/>
          </a:xfrm>
          <a:prstGeom prst="line">
            <a:avLst/>
          </a:prstGeom>
          <a:noFill/>
          <a:ln w="6120">
            <a:solidFill>
              <a:srgbClr val="C6C6C6">
                <a:alpha val="45000"/>
              </a:srgbClr>
            </a:solidFill>
            <a:prstDash val="solid"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67480"/>
            <a:ext cx="8229240" cy="1398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ru-RU"/>
              <a:t>Для правки текста заголовка щелкните мышьюОбразец заголовка</a:t>
            </a:r>
          </a:p>
        </p:txBody>
      </p:sp>
      <p:sp>
        <p:nvSpPr>
          <p:cNvPr id="6" name="Содержимое 2"/>
          <p:cNvSpPr txBox="1">
            <a:spLocks noGrp="1"/>
          </p:cNvSpPr>
          <p:nvPr>
            <p:ph type="body" idx="1"/>
          </p:nvPr>
        </p:nvSpPr>
        <p:spPr>
          <a:xfrm>
            <a:off x="457200" y="1722600"/>
            <a:ext cx="4038119" cy="452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9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ru-RU"/>
              <a:t>Для правки структуры щелкните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  <a:p>
            <a:pPr lvl="7"/>
            <a:r>
              <a:rPr lang="ru-RU"/>
              <a:t>Восьмой уровень структуры</a:t>
            </a:r>
          </a:p>
          <a:p>
            <a:pPr lvl="0"/>
            <a:r>
              <a:rPr lang="ru-RU"/>
              <a:t>Девятый уровень структурыОбразец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Содержимое 3"/>
          <p:cNvSpPr txBox="1">
            <a:spLocks noGrp="1"/>
          </p:cNvSpPr>
          <p:nvPr>
            <p:ph type="body" sz="quarter" idx="4294967295"/>
          </p:nvPr>
        </p:nvSpPr>
        <p:spPr>
          <a:xfrm>
            <a:off x="4648320" y="1722600"/>
            <a:ext cx="4038119" cy="452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9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entury Gothic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ru-RU"/>
              <a:t>Для правки структуры щелкните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  <a:p>
            <a:pPr lvl="7"/>
            <a:r>
              <a:rPr lang="ru-RU"/>
              <a:t>Восьмой уровень структуры</a:t>
            </a:r>
          </a:p>
          <a:p>
            <a:pPr lvl="0"/>
            <a:r>
              <a:rPr lang="ru-RU"/>
              <a:t>Девятый уровень структурыОбразец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Дата 4"/>
          <p:cNvSpPr txBox="1">
            <a:spLocks noGrp="1"/>
          </p:cNvSpPr>
          <p:nvPr>
            <p:ph type="dt" sz="half" idx="2"/>
          </p:nvPr>
        </p:nvSpPr>
        <p:spPr>
          <a:xfrm>
            <a:off x="4791600" y="6481080"/>
            <a:ext cx="2133360" cy="30132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FFFFFF"/>
                </a:solidFill>
                <a:latin typeface="Century Gothic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077B409C-C341-4555-BDBD-D1E114316256}" type="datetime1">
              <a:rPr lang="ru-RU"/>
              <a:pPr lvl="0"/>
              <a:t>01.02.2016</a:t>
            </a:fld>
            <a:endParaRPr lang="ru-RU"/>
          </a:p>
        </p:txBody>
      </p:sp>
      <p:sp>
        <p:nvSpPr>
          <p:cNvPr id="9" name="Нижний колонтитул 5"/>
          <p:cNvSpPr txBox="1">
            <a:spLocks noGrp="1"/>
          </p:cNvSpPr>
          <p:nvPr>
            <p:ph type="ftr" sz="quarter" idx="3"/>
          </p:nvPr>
        </p:nvSpPr>
        <p:spPr>
          <a:xfrm>
            <a:off x="457200" y="6481080"/>
            <a:ext cx="4259520" cy="30132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rtl="0" hangingPunct="0">
              <a:buNone/>
              <a:tabLst/>
              <a:defRPr lang="ru-RU" sz="2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10" name="Номер слайда 6"/>
          <p:cNvSpPr txBox="1">
            <a:spLocks noGrp="1"/>
          </p:cNvSpPr>
          <p:nvPr>
            <p:ph type="sldNum" sz="quarter" idx="4"/>
          </p:nvPr>
        </p:nvSpPr>
        <p:spPr>
          <a:xfrm>
            <a:off x="7589519" y="6481080"/>
            <a:ext cx="502560" cy="30132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FFFFFF"/>
                </a:solidFill>
                <a:latin typeface="Century Gothic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072CA019-FB65-4C5F-B5E8-E2A719508EB8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l" rtl="0" hangingPunct="1">
        <a:spcBef>
          <a:spcPts val="0"/>
        </a:spcBef>
        <a:spcAft>
          <a:spcPts val="0"/>
        </a:spcAft>
        <a:buNone/>
        <a:tabLst/>
        <a:defRPr lang="ru-RU" sz="4200" b="0" i="0" u="none" strike="noStrike" kern="1200" spc="0">
          <a:ln>
            <a:noFill/>
          </a:ln>
          <a:solidFill>
            <a:srgbClr val="D26785"/>
          </a:solidFill>
          <a:latin typeface="Century Gothic" pitchFamily="18"/>
          <a:ea typeface="Microsoft YaHei" pitchFamily="2"/>
          <a:cs typeface="Mangal" pitchFamily="2"/>
        </a:defRPr>
      </a:lvl1pPr>
    </p:titleStyle>
    <p:bodyStyle>
      <a:lvl1pPr lvl="0">
        <a:buSzPct val="45000"/>
        <a:buFont typeface="StarSymbol"/>
        <a:buChar char="●"/>
        <a:tabLst/>
        <a:defRPr lang="ru-RU" sz="2600" b="0" i="0" u="none" strike="noStrike" spc="0">
          <a:solidFill>
            <a:srgbClr val="FFFFFF"/>
          </a:solidFill>
          <a:latin typeface="Century Gothic" pitchFamily="18"/>
        </a:defRPr>
      </a:lvl1pPr>
      <a:lvl2pPr lvl="1">
        <a:buSzPct val="75000"/>
        <a:buFont typeface="StarSymbol"/>
        <a:buChar char="–"/>
        <a:tabLst/>
        <a:defRPr lang="ru-RU" sz="2600" b="0" i="0" u="none" strike="noStrike" spc="0">
          <a:solidFill>
            <a:srgbClr val="FFFFFF"/>
          </a:solidFill>
          <a:latin typeface="Century Gothic" pitchFamily="18"/>
        </a:defRPr>
      </a:lvl2pPr>
      <a:lvl3pPr lvl="2">
        <a:buSzPct val="45000"/>
        <a:buFont typeface="StarSymbol"/>
        <a:buChar char="●"/>
        <a:tabLst/>
        <a:defRPr lang="ru-RU" sz="2600" b="0" i="0" u="none" strike="noStrike" spc="0">
          <a:solidFill>
            <a:srgbClr val="FFFFFF"/>
          </a:solidFill>
          <a:latin typeface="Century Gothic" pitchFamily="18"/>
        </a:defRPr>
      </a:lvl3pPr>
      <a:lvl4pPr lvl="3">
        <a:buSzPct val="75000"/>
        <a:buFont typeface="StarSymbol"/>
        <a:buChar char="–"/>
        <a:tabLst/>
        <a:defRPr lang="ru-RU" sz="2600" b="0" i="0" u="none" strike="noStrike" spc="0">
          <a:solidFill>
            <a:srgbClr val="FFFFFF"/>
          </a:solidFill>
          <a:latin typeface="Century Gothic" pitchFamily="18"/>
        </a:defRPr>
      </a:lvl4pPr>
      <a:lvl5pPr lvl="4">
        <a:buSzPct val="45000"/>
        <a:buFont typeface="StarSymbol"/>
        <a:buChar char="●"/>
        <a:tabLst/>
        <a:defRPr lang="ru-RU" sz="2600" b="0" i="0" u="none" strike="noStrike" spc="0">
          <a:solidFill>
            <a:srgbClr val="FFFFFF"/>
          </a:solidFill>
          <a:latin typeface="Century Gothic" pitchFamily="18"/>
        </a:defRPr>
      </a:lvl5pPr>
      <a:lvl6pPr lvl="5">
        <a:buSzPct val="45000"/>
        <a:buFont typeface="StarSymbol"/>
        <a:buChar char="●"/>
        <a:tabLst/>
        <a:defRPr lang="ru-RU" sz="2600" b="0" i="0" u="none" strike="noStrike" spc="0">
          <a:solidFill>
            <a:srgbClr val="FFFFFF"/>
          </a:solidFill>
          <a:latin typeface="Century Gothic" pitchFamily="18"/>
        </a:defRPr>
      </a:lvl6pPr>
      <a:lvl7pPr lvl="6">
        <a:buSzPct val="45000"/>
        <a:buFont typeface="StarSymbol"/>
        <a:buChar char="●"/>
        <a:tabLst/>
        <a:defRPr lang="ru-RU" sz="2600" b="0" i="0" u="none" strike="noStrike" spc="0">
          <a:solidFill>
            <a:srgbClr val="FFFFFF"/>
          </a:solidFill>
          <a:latin typeface="Century Gothic" pitchFamily="18"/>
        </a:defRPr>
      </a:lvl7pPr>
      <a:lvl8pPr lvl="7">
        <a:buSzPct val="45000"/>
        <a:buFont typeface="StarSymbol"/>
        <a:buChar char="●"/>
        <a:tabLst/>
        <a:defRPr lang="ru-RU" sz="2600" b="0" i="0" u="none" strike="noStrike" spc="0">
          <a:solidFill>
            <a:srgbClr val="FFFFFF"/>
          </a:solidFill>
          <a:latin typeface="Century Gothic" pitchFamily="18"/>
        </a:defRPr>
      </a:lvl8pPr>
      <a:lvl9pPr marL="0" marR="0" lvl="0" indent="0" algn="l" rtl="0" hangingPunct="1">
        <a:spcBef>
          <a:spcPts val="519"/>
        </a:spcBef>
        <a:spcAft>
          <a:spcPts val="1417"/>
        </a:spcAft>
        <a:buClr>
          <a:srgbClr val="FF388C"/>
        </a:buClr>
        <a:buSzPct val="80000"/>
        <a:buFont typeface="Wingdings 2"/>
        <a:buChar char=""/>
        <a:tabLst/>
        <a:defRPr lang="ru-RU" sz="2600" b="0" i="0" u="none" strike="noStrike" spc="0">
          <a:solidFill>
            <a:srgbClr val="FFFFFF"/>
          </a:solidFill>
          <a:latin typeface="Century Gothic" pitchFamily="18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642960" y="1857240"/>
            <a:ext cx="8062560" cy="1469520"/>
          </a:xfrm>
        </p:spPr>
        <p:txBody>
          <a:bodyPr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sz="5000" i="1" dirty="0">
                <a:latin typeface="Times New Roman" pitchFamily="18"/>
                <a:cs typeface="Times New Roman" pitchFamily="18"/>
              </a:rPr>
              <a:t>.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571320" y="4000680"/>
            <a:ext cx="8062560" cy="1752119"/>
          </a:xfrm>
        </p:spPr>
        <p:txBody>
          <a:bodyPr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484560" lvl="0" indent="0" algn="ctr">
              <a:spcAft>
                <a:spcPts val="0"/>
              </a:spcAft>
              <a:buNone/>
            </a:pPr>
            <a:endParaRPr lang="ru-RU" sz="4800" dirty="0">
              <a:solidFill>
                <a:srgbClr val="D26785"/>
              </a:solidFill>
              <a:latin typeface="Times New Roman" pitchFamily="18"/>
              <a:cs typeface="Times New Roman" pitchFamily="18"/>
            </a:endParaRPr>
          </a:p>
          <a:p>
            <a:pPr marL="484560" lvl="0" indent="0" algn="just">
              <a:spcAft>
                <a:spcPts val="0"/>
              </a:spcAft>
              <a:buNone/>
            </a:pPr>
            <a:r>
              <a:rPr lang="ru-RU" sz="4800" dirty="0">
                <a:solidFill>
                  <a:srgbClr val="D26785"/>
                </a:solidFill>
                <a:latin typeface="Times New Roman" pitchFamily="18"/>
                <a:cs typeface="Times New Roman" pitchFamily="18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36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051720" y="2771636"/>
            <a:ext cx="9577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презентация на тему «Комната природы»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43808" y="1259468"/>
            <a:ext cx="8041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детский сад «Золушка» №4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4499828"/>
            <a:ext cx="65709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подготовила воспитатель  </a:t>
            </a:r>
            <a:r>
              <a:rPr lang="ru-RU" sz="2400" dirty="0" err="1" smtClean="0"/>
              <a:t>Чмутова</a:t>
            </a:r>
            <a:r>
              <a:rPr lang="ru-RU" sz="2400" dirty="0" smtClean="0"/>
              <a:t> </a:t>
            </a:r>
            <a:r>
              <a:rPr lang="ru-RU" sz="2400" dirty="0" smtClean="0"/>
              <a:t>Л.О.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91880" y="5075892"/>
            <a:ext cx="396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г. Стародуб 2016 г</a:t>
            </a:r>
            <a:endParaRPr lang="ru-RU" sz="24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Рисунок пес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484560" lvl="0">
              <a:buNone/>
            </a:pPr>
            <a:r>
              <a:rPr lang="ru-RU" sz="3200" dirty="0" smtClean="0">
                <a:latin typeface="Times New Roman" pitchFamily="18"/>
                <a:cs typeface="Times New Roman" pitchFamily="18"/>
              </a:rPr>
              <a:t>Это природный наш </a:t>
            </a:r>
            <a:r>
              <a:rPr lang="ru-RU" sz="3200" dirty="0" smtClean="0">
                <a:latin typeface="Times New Roman" pitchFamily="18"/>
                <a:cs typeface="Times New Roman" pitchFamily="18"/>
              </a:rPr>
              <a:t>уголок,</a:t>
            </a:r>
            <a:r>
              <a:rPr lang="ru-RU" sz="3200" dirty="0" smtClean="0">
                <a:latin typeface="Times New Roman" pitchFamily="18"/>
                <a:cs typeface="Times New Roman" pitchFamily="18"/>
              </a:rPr>
              <a:t/>
            </a:r>
            <a:br>
              <a:rPr lang="ru-RU" sz="3200" dirty="0" smtClean="0">
                <a:latin typeface="Times New Roman" pitchFamily="18"/>
                <a:cs typeface="Times New Roman" pitchFamily="18"/>
              </a:rPr>
            </a:br>
            <a:r>
              <a:rPr lang="ru-RU" sz="3200" dirty="0" smtClean="0">
                <a:latin typeface="Times New Roman" pitchFamily="18"/>
                <a:cs typeface="Times New Roman" pitchFamily="18"/>
              </a:rPr>
              <a:t>Здесь черепашка Кассандра живёт.</a:t>
            </a:r>
            <a:br>
              <a:rPr lang="ru-RU" sz="3200" dirty="0" smtClean="0">
                <a:latin typeface="Times New Roman" pitchFamily="18"/>
                <a:cs typeface="Times New Roman" pitchFamily="18"/>
              </a:rPr>
            </a:br>
            <a:r>
              <a:rPr lang="ru-RU" sz="3200" dirty="0" smtClean="0">
                <a:latin typeface="Times New Roman" pitchFamily="18"/>
                <a:cs typeface="Times New Roman" pitchFamily="18"/>
              </a:rPr>
              <a:t>Мы её кормим, воду меняем, </a:t>
            </a:r>
            <a:br>
              <a:rPr lang="ru-RU" sz="3200" dirty="0" smtClean="0">
                <a:latin typeface="Times New Roman" pitchFamily="18"/>
                <a:cs typeface="Times New Roman" pitchFamily="18"/>
              </a:rPr>
            </a:br>
            <a:r>
              <a:rPr lang="ru-RU" sz="3200" dirty="0" smtClean="0">
                <a:latin typeface="Times New Roman" pitchFamily="18"/>
                <a:cs typeface="Times New Roman" pitchFamily="18"/>
              </a:rPr>
              <a:t>С нами на коврик играть отпускаем.</a:t>
            </a:r>
            <a:endParaRPr lang="ru-RU" sz="3200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9218" name="Picture 2" descr="C:\Users\AMD\Desktop\УГОЛОК!!!!\DSC_01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89502" y="3350241"/>
            <a:ext cx="4248472" cy="238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MD\Desktop\УГОЛОК!!!!\DSC_00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79337" y="3428448"/>
            <a:ext cx="3970406" cy="223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AMD\Desktop\УГОЛОК!!!!\DSC_00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589443" y="3274406"/>
            <a:ext cx="4173580" cy="234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Разбирают морские камни по цвету и разме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00040" y="1000080"/>
            <a:ext cx="8229240" cy="11426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484560" lvl="0">
              <a:buNone/>
            </a:pPr>
            <a:r>
              <a:rPr lang="ru-RU" sz="3200" b="1" i="1" dirty="0" smtClean="0">
                <a:latin typeface="Times New Roman" pitchFamily="18"/>
                <a:cs typeface="Times New Roman" pitchFamily="18"/>
              </a:rPr>
              <a:t>Это аквариум-маленький пруд,</a:t>
            </a:r>
            <a:br>
              <a:rPr lang="ru-RU" sz="3200" b="1" i="1" dirty="0" smtClean="0">
                <a:latin typeface="Times New Roman" pitchFamily="18"/>
                <a:cs typeface="Times New Roman" pitchFamily="18"/>
              </a:rPr>
            </a:br>
            <a:r>
              <a:rPr lang="ru-RU" sz="3200" b="1" i="1" dirty="0" smtClean="0">
                <a:latin typeface="Times New Roman" pitchFamily="18"/>
                <a:cs typeface="Times New Roman" pitchFamily="18"/>
              </a:rPr>
              <a:t>В нём разноцветные рыбки живут.</a:t>
            </a:r>
            <a:br>
              <a:rPr lang="ru-RU" sz="3200" b="1" i="1" dirty="0" smtClean="0">
                <a:latin typeface="Times New Roman" pitchFamily="18"/>
                <a:cs typeface="Times New Roman" pitchFamily="18"/>
              </a:rPr>
            </a:br>
            <a:r>
              <a:rPr lang="ru-RU" sz="3200" b="1" i="1" dirty="0" smtClean="0">
                <a:latin typeface="Times New Roman" pitchFamily="18"/>
                <a:cs typeface="Times New Roman" pitchFamily="18"/>
              </a:rPr>
              <a:t> </a:t>
            </a:r>
            <a:br>
              <a:rPr lang="ru-RU" sz="3200" b="1" i="1" dirty="0" smtClean="0">
                <a:latin typeface="Times New Roman" pitchFamily="18"/>
                <a:cs typeface="Times New Roman" pitchFamily="18"/>
              </a:rPr>
            </a:br>
            <a:endParaRPr lang="ru-RU" sz="3200" b="1" i="1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10243" name="Picture 3" descr="C:\Users\AMD\Desktop\УГОЛОК!!!!\DSC_00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924944"/>
            <a:ext cx="6144683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79712" y="548680"/>
            <a:ext cx="58326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Занимательные  игры  с  </a:t>
            </a:r>
            <a:r>
              <a:rPr lang="ru-RU" sz="2800" dirty="0" smtClean="0">
                <a:solidFill>
                  <a:srgbClr val="FF0000"/>
                </a:solidFill>
              </a:rPr>
              <a:t>песком.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2290" name="Picture 2" descr="C:\Users\AMD\Desktop\УГОЛОК!!!!\DSC_01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980728"/>
            <a:ext cx="5120569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AMD\Desktop\УГОЛОК!!!!\DSC_01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450" y="3645024"/>
            <a:ext cx="563262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357120" y="714240"/>
            <a:ext cx="8229240" cy="11426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sz="3200" b="1" i="1" dirty="0">
                <a:latin typeface="Times New Roman" pitchFamily="18"/>
                <a:cs typeface="Times New Roman" pitchFamily="18"/>
              </a:rPr>
              <a:t>Дети с удовольствием играют с камушками, ракушками, наблюдают за красотой природного </a:t>
            </a:r>
            <a:r>
              <a:rPr lang="ru-RU" sz="3200" b="1" i="1" dirty="0" smtClean="0">
                <a:latin typeface="Times New Roman" pitchFamily="18"/>
                <a:cs typeface="Times New Roman" pitchFamily="18"/>
              </a:rPr>
              <a:t>материала.</a:t>
            </a:r>
            <a:endParaRPr lang="ru-RU" sz="3200" b="1" i="1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11266" name="Picture 2" descr="C:\Users\AMD\Desktop\УГОЛОК!!!!\DSC_01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04864"/>
            <a:ext cx="45365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AMD\Desktop\УГОЛОК!!!!\DSC_01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3842411"/>
            <a:ext cx="435248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28760" y="571320"/>
            <a:ext cx="8229240" cy="139860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484560" lvl="0">
              <a:buNone/>
            </a:pPr>
            <a:r>
              <a:rPr lang="ru-RU" sz="3300" b="1" i="1" dirty="0">
                <a:latin typeface="Times New Roman" pitchFamily="18"/>
                <a:cs typeface="Times New Roman" pitchFamily="18"/>
              </a:rPr>
              <a:t>В </a:t>
            </a:r>
            <a:r>
              <a:rPr lang="ru-RU" sz="3300" b="1" i="1" dirty="0" smtClean="0">
                <a:latin typeface="Times New Roman" pitchFamily="18"/>
                <a:cs typeface="Times New Roman" pitchFamily="18"/>
              </a:rPr>
              <a:t>комнате природы </a:t>
            </a:r>
            <a:r>
              <a:rPr lang="ru-RU" sz="3300" b="1" i="1" dirty="0">
                <a:latin typeface="Times New Roman" pitchFamily="18"/>
                <a:cs typeface="Times New Roman" pitchFamily="18"/>
              </a:rPr>
              <a:t>представлены настольные игры, дети с удовольствием </a:t>
            </a:r>
            <a:r>
              <a:rPr lang="ru-RU" sz="3300" b="1" i="1" dirty="0" smtClean="0">
                <a:latin typeface="Times New Roman" pitchFamily="18"/>
                <a:cs typeface="Times New Roman" pitchFamily="18"/>
              </a:rPr>
              <a:t>играют.</a:t>
            </a:r>
            <a:endParaRPr lang="ru-RU" sz="3300" b="1" i="1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3" name="Содержимое 5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57120" y="3000240"/>
            <a:ext cx="4038119" cy="3028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Содержимое 6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714920" y="3000240"/>
            <a:ext cx="4038119" cy="3028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28760" y="642960"/>
            <a:ext cx="8229240" cy="139860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484560" lvl="0">
              <a:buNone/>
            </a:pPr>
            <a:r>
              <a:rPr lang="ru-RU" sz="3200" b="1" i="1" dirty="0" smtClean="0">
                <a:latin typeface="Times New Roman" pitchFamily="18"/>
                <a:cs typeface="Times New Roman" pitchFamily="18"/>
              </a:rPr>
              <a:t>                     Наше </a:t>
            </a:r>
            <a:r>
              <a:rPr lang="ru-RU" sz="3200" b="1" i="1" dirty="0" smtClean="0">
                <a:latin typeface="Times New Roman" pitchFamily="18"/>
                <a:cs typeface="Times New Roman" pitchFamily="18"/>
              </a:rPr>
              <a:t>творчество.</a:t>
            </a:r>
            <a:endParaRPr lang="ru-RU" sz="3200" b="1" i="1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13314" name="Picture 2" descr="C:\Users\AMD\Desktop\УГОЛОК!!!!\DSC_00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473652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AMD\Desktop\УГОЛОК!!!!\DSC_01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014065"/>
            <a:ext cx="4824536" cy="271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28760" y="1071720"/>
            <a:ext cx="8229240" cy="11426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484560" lvl="0">
              <a:buNone/>
            </a:pPr>
            <a:endParaRPr lang="ru-RU" sz="3200" b="1" i="1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14338" name="Picture 2" descr="C:\Users\AMD\Desktop\УГОЛОК!!!!\DSC_01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00" y="476672"/>
            <a:ext cx="5152099" cy="289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AMD\Desktop\УГОЛОК!!!!\DSC_01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840" y="3662760"/>
            <a:ext cx="5152099" cy="289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9145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Комната природы позволяет не выходя из  детского сада знакомить детей с миром природы . Это  дает возможность прикоснуться к ней, воспитывает желание защищать, охранять, ухаживать за растениями</a:t>
            </a:r>
            <a:r>
              <a:rPr lang="ru-RU" smtClean="0">
                <a:solidFill>
                  <a:srgbClr val="FF0000"/>
                </a:solidFill>
              </a:rPr>
              <a:t>, повышать </a:t>
            </a:r>
            <a:r>
              <a:rPr lang="ru-RU" dirty="0" smtClean="0">
                <a:solidFill>
                  <a:srgbClr val="FF0000"/>
                </a:solidFill>
              </a:rPr>
              <a:t>уровень экологических знаний детей.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5362" name="Picture 2" descr="C:\Users\AMD\Desktop\УГОЛОК!!!!\DSC_00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8"/>
            <a:ext cx="7552839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07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00040" y="500040"/>
            <a:ext cx="8229240" cy="4297112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sz="3600" b="1" i="1" dirty="0" smtClean="0">
                <a:latin typeface="Times New Roman" pitchFamily="18"/>
                <a:cs typeface="Times New Roman" pitchFamily="18"/>
              </a:rPr>
              <a:t>В нашем детском саду открыла для детей свои двери комната природы. Сюда дети  приходят не только на </a:t>
            </a:r>
            <a:r>
              <a:rPr lang="ru-RU" sz="3600" b="1" i="1" dirty="0" smtClean="0">
                <a:latin typeface="Times New Roman" pitchFamily="18"/>
                <a:cs typeface="Times New Roman" pitchFamily="18"/>
              </a:rPr>
              <a:t>экскурсию, </a:t>
            </a:r>
            <a:r>
              <a:rPr lang="ru-RU" sz="3600" b="1" i="1" dirty="0" smtClean="0">
                <a:latin typeface="Times New Roman" pitchFamily="18"/>
                <a:cs typeface="Times New Roman" pitchFamily="18"/>
              </a:rPr>
              <a:t>но и принимают сами участие в жизни животных и растений.</a:t>
            </a:r>
            <a:endParaRPr lang="ru-RU" sz="3600" b="1" i="1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8194" name="Picture 2" descr="C:\Users\AMD\Desktop\УГОЛОК!!!!\DSC_01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429000"/>
            <a:ext cx="5112568" cy="287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5"/>
          <p:cNvSpPr txBox="1">
            <a:spLocks noGrp="1"/>
          </p:cNvSpPr>
          <p:nvPr>
            <p:ph type="title" idx="4294967295"/>
          </p:nvPr>
        </p:nvSpPr>
        <p:spPr>
          <a:xfrm>
            <a:off x="428760" y="714240"/>
            <a:ext cx="8214840" cy="13568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484560" lvl="0">
              <a:buNone/>
            </a:pPr>
            <a:r>
              <a:rPr lang="ru-RU" sz="3300" b="1" i="1" dirty="0">
                <a:latin typeface="Times New Roman" pitchFamily="18"/>
                <a:cs typeface="Times New Roman" pitchFamily="18"/>
              </a:rPr>
              <a:t>В </a:t>
            </a:r>
            <a:r>
              <a:rPr lang="ru-RU" sz="3300" b="1" i="1" dirty="0" smtClean="0">
                <a:latin typeface="Times New Roman" pitchFamily="18"/>
                <a:cs typeface="Times New Roman" pitchFamily="18"/>
              </a:rPr>
              <a:t>комнате  </a:t>
            </a:r>
            <a:r>
              <a:rPr lang="ru-RU" sz="3300" b="1" i="1" dirty="0">
                <a:latin typeface="Times New Roman" pitchFamily="18"/>
                <a:cs typeface="Times New Roman" pitchFamily="18"/>
              </a:rPr>
              <a:t>природы представлены разнообразные комнатные растения: </a:t>
            </a:r>
            <a:r>
              <a:rPr lang="ru-RU" sz="3300" b="1" i="1" dirty="0" smtClean="0">
                <a:latin typeface="Times New Roman" pitchFamily="18"/>
                <a:cs typeface="Times New Roman" pitchFamily="18"/>
              </a:rPr>
              <a:t>герани, </a:t>
            </a:r>
            <a:r>
              <a:rPr lang="ru-RU" sz="3300" b="1" i="1" dirty="0">
                <a:latin typeface="Times New Roman" pitchFamily="18"/>
                <a:cs typeface="Times New Roman" pitchFamily="18"/>
              </a:rPr>
              <a:t>спацифиллум, бегонии, </a:t>
            </a:r>
            <a:r>
              <a:rPr lang="ru-RU" sz="3300" b="1" i="1" dirty="0" smtClean="0">
                <a:latin typeface="Times New Roman" pitchFamily="18"/>
                <a:cs typeface="Times New Roman" pitchFamily="18"/>
              </a:rPr>
              <a:t>фиалки. </a:t>
            </a:r>
            <a:endParaRPr lang="ru-RU" sz="3300" b="1" i="1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3074" name="Picture 2" descr="C:\Users\AMD\Desktop\УГОЛОК!!!!\DSC_01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80928"/>
            <a:ext cx="6528726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AMD\Desktop\УГОЛОК!!!!\DSC_01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90110" y="1520473"/>
            <a:ext cx="6207787" cy="349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MD\Desktop\УГОЛОК!!!!\DSC_01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867953" y="1522919"/>
            <a:ext cx="6105128" cy="343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 noGrp="1"/>
          </p:cNvSpPr>
          <p:nvPr>
            <p:ph type="title" idx="4294967295"/>
          </p:nvPr>
        </p:nvSpPr>
        <p:spPr>
          <a:xfrm>
            <a:off x="500040" y="1000080"/>
            <a:ext cx="8229240" cy="11426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484560" lvl="0">
              <a:buNone/>
            </a:pPr>
            <a:r>
              <a:rPr lang="ru-RU" sz="3200" b="1" i="1" dirty="0">
                <a:latin typeface="Times New Roman" pitchFamily="18"/>
                <a:cs typeface="Times New Roman" pitchFamily="18"/>
              </a:rPr>
              <a:t>Д</a:t>
            </a:r>
            <a:r>
              <a:rPr lang="ru-RU" sz="3200" b="1" i="1" dirty="0" smtClean="0">
                <a:latin typeface="Times New Roman" pitchFamily="18"/>
                <a:cs typeface="Times New Roman" pitchFamily="18"/>
              </a:rPr>
              <a:t>ети </a:t>
            </a:r>
            <a:r>
              <a:rPr lang="ru-RU" sz="3200" b="1" i="1" dirty="0">
                <a:latin typeface="Times New Roman" pitchFamily="18"/>
                <a:cs typeface="Times New Roman" pitchFamily="18"/>
              </a:rPr>
              <a:t>знакомятся не только с комнатными растениями, но и учатся наблюдать за их ростом, </a:t>
            </a:r>
            <a:r>
              <a:rPr lang="ru-RU" sz="3200" b="1" i="1" dirty="0" smtClean="0">
                <a:latin typeface="Times New Roman" pitchFamily="18"/>
                <a:cs typeface="Times New Roman" pitchFamily="18"/>
              </a:rPr>
              <a:t>развитием.</a:t>
            </a:r>
            <a:endParaRPr lang="ru-RU" sz="3200" b="1" i="1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5122" name="Picture 2" descr="C:\Users\AMD\Desktop\УГОЛОК!!!!\DSC_01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852936"/>
            <a:ext cx="6565504" cy="36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484560" lvl="0">
              <a:buNone/>
            </a:pPr>
            <a:r>
              <a:rPr lang="ru-RU" sz="3300" b="1" i="1" dirty="0">
                <a:latin typeface="Times New Roman" pitchFamily="18"/>
                <a:cs typeface="Times New Roman" pitchFamily="18"/>
              </a:rPr>
              <a:t>Дети </a:t>
            </a:r>
            <a:r>
              <a:rPr lang="ru-RU" sz="3300" b="1" i="1" dirty="0" smtClean="0">
                <a:latin typeface="Times New Roman" pitchFamily="18"/>
                <a:cs typeface="Times New Roman" pitchFamily="18"/>
              </a:rPr>
              <a:t> ухаживают </a:t>
            </a:r>
            <a:r>
              <a:rPr lang="ru-RU" sz="3300" b="1" i="1" dirty="0">
                <a:latin typeface="Times New Roman" pitchFamily="18"/>
                <a:cs typeface="Times New Roman" pitchFamily="18"/>
              </a:rPr>
              <a:t>за ними, проявляют активность и </a:t>
            </a:r>
            <a:r>
              <a:rPr lang="ru-RU" sz="3300" b="1" i="1" dirty="0" smtClean="0">
                <a:latin typeface="Times New Roman" pitchFamily="18"/>
                <a:cs typeface="Times New Roman" pitchFamily="18"/>
              </a:rPr>
              <a:t>самостоятельность.</a:t>
            </a:r>
            <a:endParaRPr lang="ru-RU" sz="3300" b="1" i="1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6146" name="Picture 2" descr="C:\Users\AMD\Desktop\УГОЛОК!!!!\DSC_01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20038" y="2624508"/>
            <a:ext cx="499255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MD\Desktop\УГОЛОК!!!!\DSC_00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520" y="2832720"/>
            <a:ext cx="5364088" cy="301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2551836"/>
            <a:ext cx="86044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Про цветы не забываем.  </a:t>
            </a:r>
          </a:p>
          <a:p>
            <a:r>
              <a:rPr lang="ru-RU" dirty="0" smtClean="0"/>
              <a:t>Как ухаживать? мы знаем!</a:t>
            </a:r>
          </a:p>
          <a:p>
            <a:r>
              <a:rPr lang="ru-RU" dirty="0" smtClean="0"/>
              <a:t>Почву взрыхляем, поливаем</a:t>
            </a:r>
          </a:p>
          <a:p>
            <a:r>
              <a:rPr lang="ru-RU" dirty="0" smtClean="0"/>
              <a:t>Красоту оберегаем. </a:t>
            </a:r>
          </a:p>
          <a:p>
            <a:r>
              <a:rPr lang="ru-RU" dirty="0" smtClean="0"/>
              <a:t>Удивляемся </a:t>
            </a:r>
            <a:r>
              <a:rPr lang="ru-RU" dirty="0" smtClean="0"/>
              <a:t>всему-</a:t>
            </a:r>
            <a:endParaRPr lang="ru-RU" dirty="0" smtClean="0"/>
          </a:p>
          <a:p>
            <a:r>
              <a:rPr lang="ru-RU" dirty="0" smtClean="0"/>
              <a:t>Как? Зачем? И почему?</a:t>
            </a:r>
            <a:endParaRPr lang="ru-RU" dirty="0"/>
          </a:p>
        </p:txBody>
      </p:sp>
      <p:pic>
        <p:nvPicPr>
          <p:cNvPr id="7170" name="Picture 2" descr="C:\Users\AMD\Desktop\УГОЛОК!!!!\DSC_00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52353" y="1940335"/>
            <a:ext cx="6032672" cy="339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00040" y="1285919"/>
            <a:ext cx="8229240" cy="11426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484560" lvl="0">
              <a:buNone/>
            </a:pPr>
            <a:r>
              <a:rPr lang="ru-RU" sz="3200" b="1" i="1" dirty="0">
                <a:latin typeface="Times New Roman" pitchFamily="18"/>
                <a:cs typeface="Times New Roman" pitchFamily="18"/>
              </a:rPr>
              <a:t>В </a:t>
            </a:r>
            <a:r>
              <a:rPr lang="ru-RU" sz="3200" b="1" i="1" dirty="0" smtClean="0">
                <a:latin typeface="Times New Roman" pitchFamily="18"/>
                <a:cs typeface="Times New Roman" pitchFamily="18"/>
              </a:rPr>
              <a:t>комнате природы  </a:t>
            </a:r>
            <a:r>
              <a:rPr lang="ru-RU" sz="3200" b="1" i="1" dirty="0">
                <a:latin typeface="Times New Roman" pitchFamily="18"/>
                <a:cs typeface="Times New Roman" pitchFamily="18"/>
              </a:rPr>
              <a:t>с комнатными </a:t>
            </a:r>
            <a:r>
              <a:rPr lang="ru-RU" sz="3200" b="1" i="1" dirty="0" smtClean="0">
                <a:latin typeface="Times New Roman" pitchFamily="18"/>
                <a:cs typeface="Times New Roman" pitchFamily="18"/>
              </a:rPr>
              <a:t>растениями проживают  любимцы </a:t>
            </a:r>
            <a:r>
              <a:rPr lang="ru-RU" sz="3200" b="1" i="1" dirty="0" smtClean="0">
                <a:latin typeface="Times New Roman" pitchFamily="18"/>
                <a:cs typeface="Times New Roman" pitchFamily="18"/>
              </a:rPr>
              <a:t>детей. </a:t>
            </a:r>
            <a:endParaRPr lang="ru-RU" sz="3200" b="1" i="1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2051" name="Picture 3" descr="C:\Users\AMD\Desktop\УГОЛОК!!!!\DSC_01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112" y="3068960"/>
            <a:ext cx="550461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Ребята с удовольствием занимаются с природными материал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484560" lvl="0">
              <a:buNone/>
            </a:pPr>
            <a:r>
              <a:rPr lang="ru-RU" sz="3300" b="1" i="1" dirty="0">
                <a:latin typeface="Times New Roman" pitchFamily="18"/>
                <a:cs typeface="Times New Roman" pitchFamily="18"/>
              </a:rPr>
              <a:t>Ребята с </a:t>
            </a:r>
            <a:r>
              <a:rPr lang="ru-RU" sz="3300" b="1" i="1" dirty="0" smtClean="0">
                <a:latin typeface="Times New Roman" pitchFamily="18"/>
                <a:cs typeface="Times New Roman" pitchFamily="18"/>
              </a:rPr>
              <a:t> удовольствием занимаются  с питомцами и ухаживают за </a:t>
            </a:r>
            <a:r>
              <a:rPr lang="ru-RU" sz="3300" b="1" i="1" dirty="0" smtClean="0">
                <a:latin typeface="Times New Roman" pitchFamily="18"/>
                <a:cs typeface="Times New Roman" pitchFamily="18"/>
              </a:rPr>
              <a:t>ними.</a:t>
            </a:r>
            <a:endParaRPr lang="ru-RU" sz="3300" b="1" i="1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1029" name="Picture 5" descr="C:\Users\AMD\Desktop\УГОЛОК!!!!\DSC_00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561" y="1632749"/>
            <a:ext cx="3907057" cy="219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MD\Desktop\УГОЛОК!!!!\DSC_01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48088" y="2727038"/>
            <a:ext cx="5118575" cy="287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464496" y="472688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А вот попугайчик в клетке сидит</a:t>
            </a:r>
          </a:p>
          <a:p>
            <a:r>
              <a:rPr lang="ru-RU" dirty="0" smtClean="0"/>
              <a:t>Его мы любим очень кормить. </a:t>
            </a:r>
            <a:endParaRPr lang="ru-RU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бычный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Обычный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243</Words>
  <Application>Microsoft Office PowerPoint</Application>
  <PresentationFormat>Экран (4:3)</PresentationFormat>
  <Paragraphs>28</Paragraphs>
  <Slides>17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Обычный</vt:lpstr>
      <vt:lpstr>Обычный 1</vt:lpstr>
      <vt:lpstr>Обычный 2</vt:lpstr>
      <vt:lpstr>.</vt:lpstr>
      <vt:lpstr>В нашем детском саду открыла для детей свои двери комната природы. Сюда дети  приходят не только на экскурсию, но и принимают сами участие в жизни животных и растений.</vt:lpstr>
      <vt:lpstr>В комнате  природы представлены разнообразные комнатные растения: герани, спацифиллум, бегонии, фиалки. </vt:lpstr>
      <vt:lpstr>Презентация PowerPoint</vt:lpstr>
      <vt:lpstr>Дети знакомятся не только с комнатными растениями, но и учатся наблюдать за их ростом, развитием.</vt:lpstr>
      <vt:lpstr>Дети  ухаживают за ними, проявляют активность и самостоятельность.</vt:lpstr>
      <vt:lpstr>Презентация PowerPoint</vt:lpstr>
      <vt:lpstr>В комнате природы  с комнатными растениями проживают  любимцы детей. </vt:lpstr>
      <vt:lpstr>Ребята с  удовольствием занимаются  с питомцами и ухаживают за ними.</vt:lpstr>
      <vt:lpstr>Это природный наш уголок, Здесь черепашка Кассандра живёт. Мы её кормим, воду меняем,  С нами на коврик играть отпускаем.</vt:lpstr>
      <vt:lpstr>Это аквариум-маленький пруд, В нём разноцветные рыбки живут.   </vt:lpstr>
      <vt:lpstr>Презентация PowerPoint</vt:lpstr>
      <vt:lpstr>Дети с удовольствием играют с камушками, ракушками, наблюдают за красотой природного материала.</vt:lpstr>
      <vt:lpstr>В комнате природы представлены настольные игры, дети с удовольствием играют.</vt:lpstr>
      <vt:lpstr>                     Наше творчество.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AMD</dc:creator>
  <cp:lastModifiedBy>User</cp:lastModifiedBy>
  <cp:revision>10</cp:revision>
  <dcterms:modified xsi:type="dcterms:W3CDTF">2016-02-01T17:13:35Z</dcterms:modified>
</cp:coreProperties>
</file>